
<file path=[Content_Types].xml><?xml version="1.0" encoding="utf-8"?>
<Types xmlns="http://schemas.openxmlformats.org/package/2006/content-types">
  <Default Extension="mov" ContentType="video/quicktime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21"/>
  </p:normalViewPr>
  <p:slideViewPr>
    <p:cSldViewPr snapToGrid="0" snapToObjects="1">
      <p:cViewPr varScale="1">
        <p:scale>
          <a:sx n="76" d="100"/>
          <a:sy n="76" d="100"/>
        </p:scale>
        <p:origin x="5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7700299999999999"/>
          <c:y val="0.17700299999999999"/>
          <c:w val="0.64599399999999996"/>
          <c:h val="0.633494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Commits</c:v>
                </c:pt>
              </c:strCache>
            </c:strRef>
          </c:tx>
          <c:spPr>
            <a:solidFill>
              <a:schemeClr val="accent4">
                <a:hueOff val="-1395324"/>
                <a:satOff val="-3373"/>
                <a:lumOff val="-9849"/>
              </a:schemeClr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chemeClr val="accent4">
                  <a:hueOff val="-1395324"/>
                  <a:satOff val="-3373"/>
                  <a:lumOff val="-9849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4AE1-F34D-B80E-BF9E3391C22E}"/>
              </c:ext>
            </c:extLst>
          </c:dPt>
          <c:dPt>
            <c:idx val="1"/>
            <c:bubble3D val="0"/>
            <c:spPr>
              <a:solidFill>
                <a:schemeClr val="accent1">
                  <a:hueOff val="104794"/>
                  <a:lumOff val="-8431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4AE1-F34D-B80E-BF9E3391C22E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4AE1-F34D-B80E-BF9E3391C22E}"/>
              </c:ext>
            </c:extLst>
          </c:dPt>
          <c:dLbls>
            <c:dLbl>
              <c:idx val="0"/>
              <c:numFmt formatCode="#,##0%" sourceLinked="0"/>
              <c:spPr/>
              <c:txPr>
                <a:bodyPr/>
                <a:lstStyle/>
                <a:p>
                  <a:pPr>
                    <a:defRPr sz="100" b="0" i="0" u="none" strike="noStrike">
                      <a:solidFill>
                        <a:srgbClr val="838787"/>
                      </a:solidFill>
                      <a:latin typeface="Avenir Next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4AE1-F34D-B80E-BF9E3391C22E}"/>
                </c:ext>
              </c:extLst>
            </c:dLbl>
            <c:dLbl>
              <c:idx val="1"/>
              <c:numFmt formatCode="#,##0%" sourceLinked="0"/>
              <c:spPr/>
              <c:txPr>
                <a:bodyPr/>
                <a:lstStyle/>
                <a:p>
                  <a:pPr>
                    <a:defRPr sz="100" b="0" i="0" u="none" strike="noStrike">
                      <a:solidFill>
                        <a:srgbClr val="838787"/>
                      </a:solidFill>
                      <a:latin typeface="Avenir Next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4AE1-F34D-B80E-BF9E3391C22E}"/>
                </c:ext>
              </c:extLst>
            </c:dLbl>
            <c:dLbl>
              <c:idx val="2"/>
              <c:numFmt formatCode="#,##0%" sourceLinked="0"/>
              <c:spPr/>
              <c:txPr>
                <a:bodyPr/>
                <a:lstStyle/>
                <a:p>
                  <a:pPr>
                    <a:defRPr sz="100" b="0" i="0" u="none" strike="noStrike">
                      <a:solidFill>
                        <a:srgbClr val="A01D76"/>
                      </a:solidFill>
                      <a:latin typeface="Avenir Next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4AE1-F34D-B80E-BF9E3391C22E}"/>
                </c:ext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" b="0" i="0" u="none" strike="noStrike">
                    <a:solidFill>
                      <a:srgbClr val="838787"/>
                    </a:solidFill>
                    <a:latin typeface="Avenir Next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19050" cap="flat">
                  <a:solidFill>
                    <a:srgbClr val="FFFFFF"/>
                  </a:solidFill>
                  <a:prstDash val="solid"/>
                  <a:miter lim="400000"/>
                  <a:headEnd type="oval" w="med" len="med"/>
                  <a:tailEnd type="triangle" w="med" len="med"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Sheet1!$B$1:$D$1</c:f>
              <c:strCache>
                <c:ptCount val="3"/>
                <c:pt idx="0">
                  <c:v>Sprint 1</c:v>
                </c:pt>
                <c:pt idx="1">
                  <c:v>Sprint 2</c:v>
                </c:pt>
                <c:pt idx="2">
                  <c:v>Sprint 2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46</c:v>
                </c:pt>
                <c:pt idx="1">
                  <c:v>52</c:v>
                </c:pt>
                <c:pt idx="2">
                  <c:v>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AE1-F34D-B80E-BF9E3391C2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66"/>
        <c:holeSize val="75"/>
      </c:doughnut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6661500000000001"/>
          <c:y val="0.16661500000000001"/>
          <c:w val="0.66676999999999997"/>
          <c:h val="0.65427000000000002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Pull Requests</c:v>
                </c:pt>
              </c:strCache>
            </c:strRef>
          </c:tx>
          <c:spPr>
            <a:solidFill>
              <a:schemeClr val="accent4">
                <a:hueOff val="-1395324"/>
                <a:satOff val="-3373"/>
                <a:lumOff val="-9849"/>
              </a:schemeClr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chemeClr val="accent4">
                  <a:hueOff val="-1395324"/>
                  <a:satOff val="-3373"/>
                  <a:lumOff val="-9849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76C3-C249-9899-3BABBCDC6AFB}"/>
              </c:ext>
            </c:extLst>
          </c:dPt>
          <c:dPt>
            <c:idx val="1"/>
            <c:bubble3D val="0"/>
            <c:spPr>
              <a:solidFill>
                <a:schemeClr val="accent1">
                  <a:hueOff val="104794"/>
                  <a:lumOff val="-8431"/>
                </a:scheme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76C3-C249-9899-3BABBCDC6AFB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76C3-C249-9899-3BABBCDC6AFB}"/>
              </c:ext>
            </c:extLst>
          </c:dPt>
          <c:dLbls>
            <c:dLbl>
              <c:idx val="0"/>
              <c:numFmt formatCode="#,##0%" sourceLinked="0"/>
              <c:spPr/>
              <c:txPr>
                <a:bodyPr/>
                <a:lstStyle/>
                <a:p>
                  <a:pPr>
                    <a:defRPr sz="100" b="0" i="0" u="none" strike="noStrike">
                      <a:solidFill>
                        <a:srgbClr val="838787"/>
                      </a:solidFill>
                      <a:latin typeface="Avenir Next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76C3-C249-9899-3BABBCDC6AFB}"/>
                </c:ext>
              </c:extLst>
            </c:dLbl>
            <c:dLbl>
              <c:idx val="1"/>
              <c:numFmt formatCode="#,##0%" sourceLinked="0"/>
              <c:spPr/>
              <c:txPr>
                <a:bodyPr/>
                <a:lstStyle/>
                <a:p>
                  <a:pPr>
                    <a:defRPr sz="100" b="0" i="0" u="none" strike="noStrike">
                      <a:solidFill>
                        <a:srgbClr val="838787"/>
                      </a:solidFill>
                      <a:latin typeface="Avenir Next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76C3-C249-9899-3BABBCDC6AFB}"/>
                </c:ext>
              </c:extLst>
            </c:dLbl>
            <c:dLbl>
              <c:idx val="2"/>
              <c:numFmt formatCode="#,##0%" sourceLinked="0"/>
              <c:spPr/>
              <c:txPr>
                <a:bodyPr/>
                <a:lstStyle/>
                <a:p>
                  <a:pPr>
                    <a:defRPr sz="100" b="0" i="0" u="none" strike="noStrike">
                      <a:solidFill>
                        <a:srgbClr val="A01D76"/>
                      </a:solidFill>
                      <a:latin typeface="Avenir Next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76C3-C249-9899-3BABBCDC6AFB}"/>
                </c:ext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" b="0" i="0" u="none" strike="noStrike">
                    <a:solidFill>
                      <a:srgbClr val="838787"/>
                    </a:solidFill>
                    <a:latin typeface="Avenir Next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19050" cap="flat">
                  <a:solidFill>
                    <a:srgbClr val="FFFFFF"/>
                  </a:solidFill>
                  <a:prstDash val="solid"/>
                  <a:miter lim="400000"/>
                  <a:headEnd type="oval" w="med" len="med"/>
                  <a:tailEnd type="triangle" w="med" len="med"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Sheet1!$B$1:$D$1</c:f>
              <c:strCache>
                <c:ptCount val="3"/>
                <c:pt idx="0">
                  <c:v>Sprint 1</c:v>
                </c:pt>
                <c:pt idx="1">
                  <c:v>Sprint 2</c:v>
                </c:pt>
                <c:pt idx="2">
                  <c:v>Sprint 2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12</c:v>
                </c:pt>
                <c:pt idx="1">
                  <c:v>28</c:v>
                </c:pt>
                <c:pt idx="2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6C3-C249-9899-3BABBCDC6A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66"/>
        <c:holeSize val="75"/>
      </c:doughnut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>
            <a:spLocks noGrp="1"/>
          </p:cNvSpPr>
          <p:nvPr>
            <p:ph type="pic" sz="half" idx="13"/>
          </p:nvPr>
        </p:nvSpPr>
        <p:spPr>
          <a:xfrm>
            <a:off x="5463161" y="-90805"/>
            <a:ext cx="8585201" cy="50438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Image"/>
          <p:cNvSpPr>
            <a:spLocks noGrp="1"/>
          </p:cNvSpPr>
          <p:nvPr>
            <p:ph type="pic" sz="half" idx="14"/>
          </p:nvPr>
        </p:nvSpPr>
        <p:spPr>
          <a:xfrm>
            <a:off x="5918717" y="4660900"/>
            <a:ext cx="7669766" cy="5219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idx="15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1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2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3" name="Text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2" name="Image"/>
          <p:cNvSpPr>
            <a:spLocks noGrp="1"/>
          </p:cNvSpPr>
          <p:nvPr>
            <p:ph type="pic" idx="14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3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Image"/>
          <p:cNvSpPr>
            <a:spLocks noGrp="1"/>
          </p:cNvSpPr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>
            <a:spLocks noGrp="1"/>
          </p:cNvSpPr>
          <p:nvPr>
            <p:ph type="pic" idx="13"/>
          </p:nvPr>
        </p:nvSpPr>
        <p:spPr>
          <a:xfrm>
            <a:off x="-914400" y="-12700"/>
            <a:ext cx="14814645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Line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1" name="Image"/>
          <p:cNvSpPr>
            <a:spLocks noGrp="1"/>
          </p:cNvSpPr>
          <p:nvPr>
            <p:ph type="pic" idx="13"/>
          </p:nvPr>
        </p:nvSpPr>
        <p:spPr>
          <a:xfrm>
            <a:off x="-1016000" y="-12700"/>
            <a:ext cx="8860898" cy="977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1" name="Image"/>
          <p:cNvSpPr>
            <a:spLocks noGrp="1"/>
          </p:cNvSpPr>
          <p:nvPr>
            <p:ph type="pic" idx="14"/>
          </p:nvPr>
        </p:nvSpPr>
        <p:spPr>
          <a:xfrm>
            <a:off x="6665377" y="1219200"/>
            <a:ext cx="7445457" cy="8216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15.xml"/><Relationship Id="rId4" Type="http://schemas.openxmlformats.org/officeDocument/2006/relationships/video" Target="../media/media2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am 3"/>
          <p:cNvSpPr txBox="1">
            <a:spLocks noGrp="1"/>
          </p:cNvSpPr>
          <p:nvPr>
            <p:ph type="ctrTitle"/>
          </p:nvPr>
        </p:nvSpPr>
        <p:spPr>
          <a:xfrm>
            <a:off x="1752401" y="2365478"/>
            <a:ext cx="9499998" cy="1598712"/>
          </a:xfrm>
          <a:prstGeom prst="rect">
            <a:avLst/>
          </a:prstGeom>
        </p:spPr>
        <p:txBody>
          <a:bodyPr anchor="ctr"/>
          <a:lstStyle>
            <a:lvl1pPr algn="ctr" defTabSz="403097">
              <a:defRPr sz="11730" spc="1173">
                <a:solidFill>
                  <a:srgbClr val="EE5535"/>
                </a:solidFill>
              </a:defRPr>
            </a:lvl1pPr>
          </a:lstStyle>
          <a:p>
            <a:r>
              <a:t>Team 3</a:t>
            </a:r>
          </a:p>
        </p:txBody>
      </p:sp>
      <p:sp>
        <p:nvSpPr>
          <p:cNvPr id="166" name="Line"/>
          <p:cNvSpPr/>
          <p:nvPr/>
        </p:nvSpPr>
        <p:spPr>
          <a:xfrm flipV="1">
            <a:off x="1034310" y="4202957"/>
            <a:ext cx="10936180" cy="3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7" name="McBurnett, Kyle…"/>
          <p:cNvSpPr txBox="1"/>
          <p:nvPr/>
        </p:nvSpPr>
        <p:spPr>
          <a:xfrm>
            <a:off x="4550397" y="4999252"/>
            <a:ext cx="3904006" cy="2388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lnSpc>
                <a:spcPct val="70000"/>
              </a:lnSpc>
              <a:spcBef>
                <a:spcPts val="2800"/>
              </a:spcBef>
              <a:defRPr sz="2300" spc="115">
                <a:solidFill>
                  <a:srgbClr val="FFFFFF"/>
                </a:solidFill>
              </a:defRPr>
            </a:pPr>
            <a:r>
              <a:t>McBurnett, Kyle </a:t>
            </a:r>
          </a:p>
          <a:p>
            <a:pPr algn="ctr">
              <a:lnSpc>
                <a:spcPct val="70000"/>
              </a:lnSpc>
              <a:spcBef>
                <a:spcPts val="2800"/>
              </a:spcBef>
              <a:defRPr sz="2300" spc="115">
                <a:solidFill>
                  <a:srgbClr val="FFFFFF"/>
                </a:solidFill>
              </a:defRPr>
            </a:pPr>
            <a:r>
              <a:t>Kim, Mi Yon</a:t>
            </a:r>
          </a:p>
          <a:p>
            <a:pPr algn="ctr">
              <a:lnSpc>
                <a:spcPct val="70000"/>
              </a:lnSpc>
              <a:spcBef>
                <a:spcPts val="2800"/>
              </a:spcBef>
              <a:defRPr sz="2300" spc="115">
                <a:solidFill>
                  <a:srgbClr val="FFFFFF"/>
                </a:solidFill>
              </a:defRPr>
            </a:pPr>
            <a:r>
              <a:t>Tolleson, Chad M.</a:t>
            </a:r>
          </a:p>
          <a:p>
            <a:pPr algn="ctr">
              <a:lnSpc>
                <a:spcPct val="70000"/>
              </a:lnSpc>
              <a:spcBef>
                <a:spcPts val="2800"/>
              </a:spcBef>
              <a:defRPr sz="2300" spc="115">
                <a:solidFill>
                  <a:srgbClr val="FFFFFF"/>
                </a:solidFill>
              </a:defRPr>
            </a:pPr>
            <a:r>
              <a:t>Cherukuri, Avinash Varma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Line"/>
          <p:cNvSpPr/>
          <p:nvPr/>
        </p:nvSpPr>
        <p:spPr>
          <a:xfrm flipV="1">
            <a:off x="1143636" y="1822532"/>
            <a:ext cx="10717528" cy="3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0" name="Collaboration"/>
          <p:cNvSpPr txBox="1"/>
          <p:nvPr/>
        </p:nvSpPr>
        <p:spPr>
          <a:xfrm>
            <a:off x="4040187" y="587612"/>
            <a:ext cx="4924426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spc="500">
                <a:solidFill>
                  <a:srgbClr val="FFFFFF"/>
                </a:solidFill>
              </a:defRPr>
            </a:lvl1pPr>
          </a:lstStyle>
          <a:p>
            <a:r>
              <a:t>Collaboration</a:t>
            </a:r>
          </a:p>
        </p:txBody>
      </p:sp>
      <p:sp>
        <p:nvSpPr>
          <p:cNvPr id="171" name="171…"/>
          <p:cNvSpPr txBox="1"/>
          <p:nvPr/>
        </p:nvSpPr>
        <p:spPr>
          <a:xfrm>
            <a:off x="4807926" y="4568057"/>
            <a:ext cx="2740344" cy="1352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lnSpc>
                <a:spcPct val="50000"/>
              </a:lnSpc>
              <a:defRPr sz="5900" spc="295">
                <a:solidFill>
                  <a:srgbClr val="D81E00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171</a:t>
            </a:r>
            <a:endParaRPr sz="5800" spc="290">
              <a:solidFill>
                <a:schemeClr val="accent5"/>
              </a:solidFill>
            </a:endParaRPr>
          </a:p>
          <a:p>
            <a:pPr>
              <a:lnSpc>
                <a:spcPct val="60000"/>
              </a:lnSpc>
              <a:defRPr sz="2500" spc="125">
                <a:solidFill>
                  <a:srgbClr val="FFFFFF"/>
                </a:solidFill>
              </a:defRPr>
            </a:pPr>
            <a:r>
              <a:t>Project Commits</a:t>
            </a:r>
          </a:p>
        </p:txBody>
      </p:sp>
      <p:sp>
        <p:nvSpPr>
          <p:cNvPr id="172" name="46 (27%)…"/>
          <p:cNvSpPr txBox="1"/>
          <p:nvPr/>
        </p:nvSpPr>
        <p:spPr>
          <a:xfrm>
            <a:off x="874349" y="6938736"/>
            <a:ext cx="2334769" cy="1098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50000"/>
              </a:lnSpc>
              <a:defRPr sz="4000" spc="200">
                <a:solidFill>
                  <a:schemeClr val="accent4">
                    <a:hueOff val="-1395324"/>
                    <a:satOff val="-3373"/>
                    <a:lumOff val="-9849"/>
                  </a:schemeClr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46 </a:t>
            </a:r>
            <a:r>
              <a:rPr sz="2000" spc="100"/>
              <a:t>(27%)</a:t>
            </a:r>
            <a:endParaRPr sz="5800" spc="290">
              <a:solidFill>
                <a:schemeClr val="accent5"/>
              </a:solidFill>
            </a:endParaRPr>
          </a:p>
          <a:p>
            <a:pPr>
              <a:lnSpc>
                <a:spcPct val="60000"/>
              </a:lnSpc>
              <a:defRPr spc="100">
                <a:solidFill>
                  <a:srgbClr val="FFFFFF"/>
                </a:solidFill>
              </a:defRPr>
            </a:pPr>
            <a:r>
              <a:t>Sprint 1 Commits</a:t>
            </a:r>
          </a:p>
        </p:txBody>
      </p:sp>
      <p:sp>
        <p:nvSpPr>
          <p:cNvPr id="173" name="52 (30%)…"/>
          <p:cNvSpPr txBox="1"/>
          <p:nvPr/>
        </p:nvSpPr>
        <p:spPr>
          <a:xfrm>
            <a:off x="874349" y="3055358"/>
            <a:ext cx="2334769" cy="1098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50000"/>
              </a:lnSpc>
              <a:defRPr sz="4000" spc="200">
                <a:solidFill>
                  <a:schemeClr val="accent1">
                    <a:hueOff val="104794"/>
                    <a:lumOff val="-8431"/>
                  </a:schemeClr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52 </a:t>
            </a:r>
            <a:r>
              <a:rPr sz="2000" spc="100"/>
              <a:t>(30%)</a:t>
            </a:r>
            <a:endParaRPr sz="5800" spc="290">
              <a:solidFill>
                <a:schemeClr val="accent5"/>
              </a:solidFill>
            </a:endParaRPr>
          </a:p>
          <a:p>
            <a:pPr>
              <a:lnSpc>
                <a:spcPct val="60000"/>
              </a:lnSpc>
              <a:defRPr spc="100">
                <a:solidFill>
                  <a:srgbClr val="FFFFFF"/>
                </a:solidFill>
              </a:defRPr>
            </a:pPr>
            <a:r>
              <a:t>Sprint 2 Commits</a:t>
            </a:r>
          </a:p>
        </p:txBody>
      </p:sp>
      <p:sp>
        <p:nvSpPr>
          <p:cNvPr id="174" name="28%…"/>
          <p:cNvSpPr txBox="1"/>
          <p:nvPr/>
        </p:nvSpPr>
        <p:spPr>
          <a:xfrm>
            <a:off x="6486182" y="7516628"/>
            <a:ext cx="5613364" cy="146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>
              <a:lnSpc>
                <a:spcPct val="60000"/>
              </a:lnSpc>
              <a:defRPr sz="6000" spc="300">
                <a:solidFill>
                  <a:srgbClr val="5ECB43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28%</a:t>
            </a:r>
            <a:endParaRPr sz="5800" spc="290"/>
          </a:p>
          <a:p>
            <a:pPr algn="r">
              <a:lnSpc>
                <a:spcPct val="10000"/>
              </a:lnSpc>
              <a:defRPr sz="2500" spc="125">
                <a:solidFill>
                  <a:srgbClr val="FFFFFF"/>
                </a:solidFill>
              </a:defRPr>
            </a:pPr>
            <a:r>
              <a:t>More Commits from Sprint 2</a:t>
            </a:r>
          </a:p>
        </p:txBody>
      </p:sp>
      <p:sp>
        <p:nvSpPr>
          <p:cNvPr id="175" name="73 (43%)…"/>
          <p:cNvSpPr txBox="1"/>
          <p:nvPr/>
        </p:nvSpPr>
        <p:spPr>
          <a:xfrm>
            <a:off x="9795682" y="4970113"/>
            <a:ext cx="2334769" cy="1098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50000"/>
              </a:lnSpc>
              <a:defRPr sz="4000" spc="200">
                <a:solidFill>
                  <a:schemeClr val="accent6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73 </a:t>
            </a:r>
            <a:r>
              <a:rPr sz="2000" spc="100"/>
              <a:t>(43%)</a:t>
            </a:r>
            <a:endParaRPr sz="5800" spc="290"/>
          </a:p>
          <a:p>
            <a:pPr>
              <a:lnSpc>
                <a:spcPct val="60000"/>
              </a:lnSpc>
              <a:defRPr spc="100">
                <a:solidFill>
                  <a:srgbClr val="FFFFFF"/>
                </a:solidFill>
              </a:defRPr>
            </a:pPr>
            <a:r>
              <a:t>Sprint 3 Commits</a:t>
            </a:r>
          </a:p>
        </p:txBody>
      </p:sp>
      <p:graphicFrame>
        <p:nvGraphicFramePr>
          <p:cNvPr id="176" name="2D Donut Chart"/>
          <p:cNvGraphicFramePr/>
          <p:nvPr/>
        </p:nvGraphicFramePr>
        <p:xfrm>
          <a:off x="2698344" y="1912635"/>
          <a:ext cx="6959508" cy="69595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Line"/>
          <p:cNvSpPr/>
          <p:nvPr/>
        </p:nvSpPr>
        <p:spPr>
          <a:xfrm flipV="1">
            <a:off x="1143636" y="1822532"/>
            <a:ext cx="10717528" cy="3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9" name="Collaboration"/>
          <p:cNvSpPr txBox="1"/>
          <p:nvPr/>
        </p:nvSpPr>
        <p:spPr>
          <a:xfrm>
            <a:off x="4040187" y="587612"/>
            <a:ext cx="4924426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spc="500">
                <a:solidFill>
                  <a:srgbClr val="FFFFFF"/>
                </a:solidFill>
              </a:defRPr>
            </a:lvl1pPr>
          </a:lstStyle>
          <a:p>
            <a:r>
              <a:t>Collaboration</a:t>
            </a:r>
          </a:p>
        </p:txBody>
      </p:sp>
      <p:sp>
        <p:nvSpPr>
          <p:cNvPr id="180" name="61…"/>
          <p:cNvSpPr txBox="1"/>
          <p:nvPr/>
        </p:nvSpPr>
        <p:spPr>
          <a:xfrm>
            <a:off x="5042577" y="4787304"/>
            <a:ext cx="2252028" cy="1352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lnSpc>
                <a:spcPct val="50000"/>
              </a:lnSpc>
              <a:defRPr sz="5900" spc="295">
                <a:solidFill>
                  <a:srgbClr val="D81E00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61</a:t>
            </a:r>
            <a:endParaRPr sz="5800" spc="290">
              <a:solidFill>
                <a:schemeClr val="accent5"/>
              </a:solidFill>
            </a:endParaRPr>
          </a:p>
          <a:p>
            <a:pPr>
              <a:lnSpc>
                <a:spcPct val="60000"/>
              </a:lnSpc>
              <a:defRPr sz="2500" spc="125">
                <a:solidFill>
                  <a:srgbClr val="FFFFFF"/>
                </a:solidFill>
              </a:defRPr>
            </a:pPr>
            <a:r>
              <a:t>Pull Requests</a:t>
            </a:r>
          </a:p>
        </p:txBody>
      </p:sp>
      <p:sp>
        <p:nvSpPr>
          <p:cNvPr id="181" name="12 (20%)…"/>
          <p:cNvSpPr txBox="1"/>
          <p:nvPr/>
        </p:nvSpPr>
        <p:spPr>
          <a:xfrm>
            <a:off x="864842" y="7260147"/>
            <a:ext cx="2911603" cy="1098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50000"/>
              </a:lnSpc>
              <a:defRPr sz="4000" spc="200">
                <a:solidFill>
                  <a:schemeClr val="accent4">
                    <a:hueOff val="-1395324"/>
                    <a:satOff val="-3373"/>
                    <a:lumOff val="-9849"/>
                  </a:schemeClr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12</a:t>
            </a:r>
            <a:r>
              <a:rPr spc="-200"/>
              <a:t> </a:t>
            </a:r>
            <a:r>
              <a:rPr sz="2000" spc="100"/>
              <a:t>(20%)</a:t>
            </a:r>
            <a:endParaRPr sz="5800" spc="290">
              <a:solidFill>
                <a:schemeClr val="accent5"/>
              </a:solidFill>
            </a:endParaRPr>
          </a:p>
          <a:p>
            <a:pPr>
              <a:lnSpc>
                <a:spcPct val="60000"/>
              </a:lnSpc>
              <a:defRPr spc="100">
                <a:solidFill>
                  <a:srgbClr val="FFFFFF"/>
                </a:solidFill>
              </a:defRPr>
            </a:pPr>
            <a:r>
              <a:t>Sprint 1 Pull Requests</a:t>
            </a:r>
          </a:p>
        </p:txBody>
      </p:sp>
      <p:sp>
        <p:nvSpPr>
          <p:cNvPr id="182" name="28 (46%)…"/>
          <p:cNvSpPr txBox="1"/>
          <p:nvPr/>
        </p:nvSpPr>
        <p:spPr>
          <a:xfrm>
            <a:off x="864842" y="3072557"/>
            <a:ext cx="2911603" cy="1098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50000"/>
              </a:lnSpc>
              <a:defRPr sz="4000" spc="200">
                <a:solidFill>
                  <a:schemeClr val="accent1">
                    <a:hueOff val="104794"/>
                    <a:lumOff val="-8431"/>
                  </a:schemeClr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28</a:t>
            </a:r>
            <a:r>
              <a:rPr spc="-119"/>
              <a:t> </a:t>
            </a:r>
            <a:r>
              <a:rPr sz="2000" spc="100"/>
              <a:t>(46%)</a:t>
            </a:r>
            <a:endParaRPr sz="5800" spc="290">
              <a:solidFill>
                <a:schemeClr val="accent5"/>
              </a:solidFill>
            </a:endParaRPr>
          </a:p>
          <a:p>
            <a:pPr>
              <a:lnSpc>
                <a:spcPct val="60000"/>
              </a:lnSpc>
              <a:defRPr spc="100">
                <a:solidFill>
                  <a:srgbClr val="FFFFFF"/>
                </a:solidFill>
              </a:defRPr>
            </a:pPr>
            <a:r>
              <a:t>Sprint 2 Pull Requests</a:t>
            </a:r>
          </a:p>
        </p:txBody>
      </p:sp>
      <p:sp>
        <p:nvSpPr>
          <p:cNvPr id="183" name="Average 3…"/>
          <p:cNvSpPr txBox="1"/>
          <p:nvPr/>
        </p:nvSpPr>
        <p:spPr>
          <a:xfrm>
            <a:off x="6476675" y="7533827"/>
            <a:ext cx="5613364" cy="146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r">
              <a:lnSpc>
                <a:spcPct val="60000"/>
              </a:lnSpc>
              <a:defRPr sz="6000" spc="300">
                <a:solidFill>
                  <a:srgbClr val="5ECB43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rPr sz="3200" spc="160"/>
              <a:t>Average</a:t>
            </a:r>
            <a:r>
              <a:rPr sz="4500" spc="-450"/>
              <a:t> </a:t>
            </a:r>
            <a:r>
              <a:t>3</a:t>
            </a:r>
            <a:endParaRPr sz="5800" spc="290"/>
          </a:p>
          <a:p>
            <a:pPr algn="r">
              <a:lnSpc>
                <a:spcPct val="10000"/>
              </a:lnSpc>
              <a:defRPr sz="2500" spc="125">
                <a:solidFill>
                  <a:srgbClr val="FFFFFF"/>
                </a:solidFill>
              </a:defRPr>
            </a:pPr>
            <a:r>
              <a:t>Comments per Pull Request</a:t>
            </a:r>
          </a:p>
        </p:txBody>
      </p:sp>
      <p:sp>
        <p:nvSpPr>
          <p:cNvPr id="184" name="21 (34%)…"/>
          <p:cNvSpPr txBox="1"/>
          <p:nvPr/>
        </p:nvSpPr>
        <p:spPr>
          <a:xfrm>
            <a:off x="9805189" y="5652777"/>
            <a:ext cx="2911603" cy="1098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50000"/>
              </a:lnSpc>
              <a:defRPr sz="4000" spc="200">
                <a:solidFill>
                  <a:schemeClr val="accent6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21</a:t>
            </a:r>
            <a:r>
              <a:rPr spc="-200"/>
              <a:t> </a:t>
            </a:r>
            <a:r>
              <a:rPr sz="2000" spc="100"/>
              <a:t>(34%)</a:t>
            </a:r>
            <a:endParaRPr sz="5800" spc="290"/>
          </a:p>
          <a:p>
            <a:pPr>
              <a:lnSpc>
                <a:spcPct val="60000"/>
              </a:lnSpc>
              <a:defRPr spc="100">
                <a:solidFill>
                  <a:srgbClr val="FFFFFF"/>
                </a:solidFill>
              </a:defRPr>
            </a:pPr>
            <a:r>
              <a:t>Sprint 3 Pull Requests</a:t>
            </a:r>
          </a:p>
        </p:txBody>
      </p:sp>
      <p:graphicFrame>
        <p:nvGraphicFramePr>
          <p:cNvPr id="185" name="2D Donut Chart"/>
          <p:cNvGraphicFramePr/>
          <p:nvPr/>
        </p:nvGraphicFramePr>
        <p:xfrm>
          <a:off x="2797265" y="2092254"/>
          <a:ext cx="6742651" cy="67426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Line"/>
          <p:cNvSpPr/>
          <p:nvPr/>
        </p:nvSpPr>
        <p:spPr>
          <a:xfrm flipV="1">
            <a:off x="1143636" y="1822532"/>
            <a:ext cx="10717528" cy="3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8" name="Code Coverage"/>
          <p:cNvSpPr txBox="1"/>
          <p:nvPr/>
        </p:nvSpPr>
        <p:spPr>
          <a:xfrm>
            <a:off x="3732847" y="604811"/>
            <a:ext cx="5539106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spc="500">
                <a:solidFill>
                  <a:srgbClr val="FFFFFF"/>
                </a:solidFill>
              </a:defRPr>
            </a:lvl1pPr>
          </a:lstStyle>
          <a:p>
            <a:r>
              <a:t>Code Coverage</a:t>
            </a:r>
          </a:p>
        </p:txBody>
      </p:sp>
      <p:pic>
        <p:nvPicPr>
          <p:cNvPr id="189" name="image.png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0" y="6201905"/>
            <a:ext cx="11874500" cy="1536701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54%"/>
          <p:cNvSpPr txBox="1"/>
          <p:nvPr/>
        </p:nvSpPr>
        <p:spPr>
          <a:xfrm>
            <a:off x="3695718" y="3450244"/>
            <a:ext cx="5613364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60000"/>
              </a:lnSpc>
              <a:defRPr sz="6000" spc="300">
                <a:solidFill>
                  <a:srgbClr val="5ECB43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54%</a:t>
            </a:r>
          </a:p>
        </p:txBody>
      </p:sp>
      <p:sp>
        <p:nvSpPr>
          <p:cNvPr id="191" name="Circle"/>
          <p:cNvSpPr/>
          <p:nvPr/>
        </p:nvSpPr>
        <p:spPr>
          <a:xfrm>
            <a:off x="5391150" y="2910494"/>
            <a:ext cx="2222500" cy="2222501"/>
          </a:xfrm>
          <a:prstGeom prst="ellipse">
            <a:avLst/>
          </a:prstGeom>
          <a:ln w="127000">
            <a:solidFill>
              <a:schemeClr val="accent1">
                <a:hueOff val="104794"/>
                <a:lumOff val="-843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Line"/>
          <p:cNvSpPr/>
          <p:nvPr/>
        </p:nvSpPr>
        <p:spPr>
          <a:xfrm flipV="1">
            <a:off x="1143636" y="1822532"/>
            <a:ext cx="10717528" cy="3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4" name="Cyclomatic Complexity"/>
          <p:cNvSpPr txBox="1"/>
          <p:nvPr/>
        </p:nvSpPr>
        <p:spPr>
          <a:xfrm>
            <a:off x="2425064" y="622009"/>
            <a:ext cx="815467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spc="500">
                <a:solidFill>
                  <a:srgbClr val="FFFFFF"/>
                </a:solidFill>
              </a:defRPr>
            </a:lvl1pPr>
          </a:lstStyle>
          <a:p>
            <a:r>
              <a:t>Cyclomatic Complexity</a:t>
            </a:r>
          </a:p>
        </p:txBody>
      </p:sp>
      <p:pic>
        <p:nvPicPr>
          <p:cNvPr id="195" name="Screen Shot 2020-02-26 at 5.48.12 PM.png" descr="Screen Shot 2020-02-26 at 5.48.1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626" y="3470924"/>
            <a:ext cx="11305548" cy="38400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Line"/>
          <p:cNvSpPr/>
          <p:nvPr/>
        </p:nvSpPr>
        <p:spPr>
          <a:xfrm flipV="1">
            <a:off x="1143636" y="1822532"/>
            <a:ext cx="10717528" cy="3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8" name="Sprint 3 Strategy"/>
          <p:cNvSpPr txBox="1"/>
          <p:nvPr/>
        </p:nvSpPr>
        <p:spPr>
          <a:xfrm>
            <a:off x="3479482" y="560067"/>
            <a:ext cx="6045836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spc="500">
                <a:solidFill>
                  <a:srgbClr val="FFFFFF"/>
                </a:solidFill>
              </a:defRPr>
            </a:lvl1pPr>
          </a:lstStyle>
          <a:p>
            <a:r>
              <a:t>Sprint 3 Strategy</a:t>
            </a:r>
          </a:p>
        </p:txBody>
      </p:sp>
      <p:sp>
        <p:nvSpPr>
          <p:cNvPr id="199" name="Priority 1…"/>
          <p:cNvSpPr txBox="1"/>
          <p:nvPr/>
        </p:nvSpPr>
        <p:spPr>
          <a:xfrm>
            <a:off x="3987419" y="2884585"/>
            <a:ext cx="5029963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lnSpc>
                <a:spcPct val="30000"/>
              </a:lnSpc>
              <a:spcBef>
                <a:spcPts val="2800"/>
              </a:spcBef>
              <a:defRPr sz="2200" spc="110">
                <a:solidFill>
                  <a:schemeClr val="accent1"/>
                </a:solidFill>
              </a:defRPr>
            </a:pPr>
            <a:r>
              <a:t>Priority 1</a:t>
            </a:r>
          </a:p>
          <a:p>
            <a:pPr algn="ctr">
              <a:lnSpc>
                <a:spcPct val="70000"/>
              </a:lnSpc>
              <a:spcBef>
                <a:spcPts val="2800"/>
              </a:spcBef>
              <a:defRPr sz="3000" spc="150">
                <a:solidFill>
                  <a:srgbClr val="FFFFFF"/>
                </a:solidFill>
              </a:defRPr>
            </a:pPr>
            <a:r>
              <a:t>Expand Testing Coverage</a:t>
            </a:r>
          </a:p>
        </p:txBody>
      </p:sp>
      <p:sp>
        <p:nvSpPr>
          <p:cNvPr id="200" name="Priority 2…"/>
          <p:cNvSpPr txBox="1"/>
          <p:nvPr/>
        </p:nvSpPr>
        <p:spPr>
          <a:xfrm>
            <a:off x="4990782" y="4330699"/>
            <a:ext cx="3023236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lnSpc>
                <a:spcPct val="30000"/>
              </a:lnSpc>
              <a:spcBef>
                <a:spcPts val="2800"/>
              </a:spcBef>
              <a:defRPr sz="2200" spc="110">
                <a:solidFill>
                  <a:schemeClr val="accent1"/>
                </a:solidFill>
              </a:defRPr>
            </a:pPr>
            <a:r>
              <a:t>Priority 2</a:t>
            </a:r>
          </a:p>
          <a:p>
            <a:pPr algn="ctr">
              <a:lnSpc>
                <a:spcPct val="70000"/>
              </a:lnSpc>
              <a:spcBef>
                <a:spcPts val="2800"/>
              </a:spcBef>
              <a:defRPr sz="3000" spc="150">
                <a:solidFill>
                  <a:srgbClr val="FFFFFF"/>
                </a:solidFill>
              </a:defRPr>
            </a:pPr>
            <a:r>
              <a:t>Refractor Code</a:t>
            </a:r>
          </a:p>
        </p:txBody>
      </p:sp>
      <p:sp>
        <p:nvSpPr>
          <p:cNvPr id="201" name="Priority 3…"/>
          <p:cNvSpPr txBox="1"/>
          <p:nvPr/>
        </p:nvSpPr>
        <p:spPr>
          <a:xfrm>
            <a:off x="3265804" y="5776814"/>
            <a:ext cx="6473191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lnSpc>
                <a:spcPct val="30000"/>
              </a:lnSpc>
              <a:spcBef>
                <a:spcPts val="2800"/>
              </a:spcBef>
              <a:defRPr sz="2200" spc="110">
                <a:solidFill>
                  <a:schemeClr val="accent1"/>
                </a:solidFill>
              </a:defRPr>
            </a:pPr>
            <a:r>
              <a:t>Priority 3</a:t>
            </a:r>
          </a:p>
          <a:p>
            <a:pPr algn="ctr">
              <a:lnSpc>
                <a:spcPct val="70000"/>
              </a:lnSpc>
              <a:spcBef>
                <a:spcPts val="2800"/>
              </a:spcBef>
              <a:defRPr sz="3000" spc="150">
                <a:solidFill>
                  <a:srgbClr val="FFFFFF"/>
                </a:solidFill>
              </a:defRPr>
            </a:pPr>
            <a:r>
              <a:t>Improve Land-scraper and Drone</a:t>
            </a:r>
          </a:p>
        </p:txBody>
      </p:sp>
      <p:sp>
        <p:nvSpPr>
          <p:cNvPr id="202" name="Priority 4…"/>
          <p:cNvSpPr txBox="1"/>
          <p:nvPr/>
        </p:nvSpPr>
        <p:spPr>
          <a:xfrm>
            <a:off x="3733673" y="7222929"/>
            <a:ext cx="5537455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lnSpc>
                <a:spcPct val="30000"/>
              </a:lnSpc>
              <a:spcBef>
                <a:spcPts val="2800"/>
              </a:spcBef>
              <a:defRPr sz="2200" spc="110">
                <a:solidFill>
                  <a:schemeClr val="accent1"/>
                </a:solidFill>
              </a:defRPr>
            </a:pPr>
            <a:r>
              <a:t>Priority 4</a:t>
            </a:r>
          </a:p>
          <a:p>
            <a:pPr algn="ctr">
              <a:lnSpc>
                <a:spcPct val="70000"/>
              </a:lnSpc>
              <a:spcBef>
                <a:spcPts val="2800"/>
              </a:spcBef>
              <a:defRPr sz="3000" spc="150">
                <a:solidFill>
                  <a:srgbClr val="FFFFFF"/>
                </a:solidFill>
              </a:defRPr>
            </a:pPr>
            <a:r>
              <a:t>Update BlockChain Strategy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Line"/>
          <p:cNvSpPr/>
          <p:nvPr/>
        </p:nvSpPr>
        <p:spPr>
          <a:xfrm flipV="1">
            <a:off x="1143636" y="1822532"/>
            <a:ext cx="10717528" cy="3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05" name="Game Play"/>
          <p:cNvSpPr txBox="1"/>
          <p:nvPr/>
        </p:nvSpPr>
        <p:spPr>
          <a:xfrm>
            <a:off x="4593907" y="615157"/>
            <a:ext cx="3816986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spc="500">
                <a:solidFill>
                  <a:srgbClr val="FFFFFF"/>
                </a:solidFill>
              </a:defRPr>
            </a:lvl1pPr>
          </a:lstStyle>
          <a:p>
            <a:r>
              <a:t>Game Play</a:t>
            </a:r>
          </a:p>
        </p:txBody>
      </p:sp>
      <p:pic>
        <p:nvPicPr>
          <p:cNvPr id="206" name="BennyHill_YaketySax.mp3" descr="BennyHill_YaketySax.mp3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28085" y="8146436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Screen Recording 2020-02-27 at 10.46.14 AM.mov" descr="Screen Recording 2020-02-27 at 10.46.14 AM.mov"/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32605" y="2064709"/>
            <a:ext cx="8939590" cy="73376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117" fill="hold"/>
                                        <p:tgtEl>
                                          <p:spTgt spid="2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7211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3899" fill="hold"/>
                                        <p:tgtEl>
                                          <p:spTgt spid="20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10" fill="hold" display="0">
                  <p:stCondLst>
                    <p:cond delay="indefinite"/>
                  </p:stCondLst>
                </p:cTn>
                <p:tgtEl>
                  <p:spTgt spid="206"/>
                </p:tgtEl>
              </p:cMediaNode>
            </p:audio>
            <p:video>
              <p:cMediaNode vol="100000">
                <p:cTn id="11" fill="hold" display="0">
                  <p:stCondLst>
                    <p:cond delay="indefinite"/>
                  </p:stCondLst>
                </p:cTn>
                <p:tgtEl>
                  <p:spTgt spid="20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Line"/>
          <p:cNvSpPr/>
          <p:nvPr/>
        </p:nvSpPr>
        <p:spPr>
          <a:xfrm flipV="1">
            <a:off x="1143636" y="1822532"/>
            <a:ext cx="10717528" cy="3"/>
          </a:xfrm>
          <a:prstGeom prst="line">
            <a:avLst/>
          </a:prstGeom>
          <a:ln w="381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0" name="Exists in Code, not in Strategy"/>
          <p:cNvSpPr txBox="1"/>
          <p:nvPr/>
        </p:nvSpPr>
        <p:spPr>
          <a:xfrm>
            <a:off x="1144270" y="636466"/>
            <a:ext cx="10716261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 spc="500">
                <a:solidFill>
                  <a:srgbClr val="FFFFFF"/>
                </a:solidFill>
              </a:defRPr>
            </a:lvl1pPr>
          </a:lstStyle>
          <a:p>
            <a:r>
              <a:t>Exists in Code, not in Strategy</a:t>
            </a:r>
          </a:p>
        </p:txBody>
      </p:sp>
      <p:pic>
        <p:nvPicPr>
          <p:cNvPr id="211" name="image-2.png" descr="image-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6898" y="3414524"/>
            <a:ext cx="4457126" cy="3609009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age-3.png" descr="image-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594" y="3576028"/>
            <a:ext cx="7471155" cy="328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128</Words>
  <Application>Microsoft Macintosh PowerPoint</Application>
  <PresentationFormat>Custom</PresentationFormat>
  <Paragraphs>47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Avenir Next</vt:lpstr>
      <vt:lpstr>Avenir Next Demi Bold</vt:lpstr>
      <vt:lpstr>Avenir Next Medium</vt:lpstr>
      <vt:lpstr>DIN Alternate</vt:lpstr>
      <vt:lpstr>DIN Condensed</vt:lpstr>
      <vt:lpstr>Helvetica</vt:lpstr>
      <vt:lpstr>Helvetica Neue</vt:lpstr>
      <vt:lpstr>New_Template7</vt:lpstr>
      <vt:lpstr>Team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3</dc:title>
  <cp:lastModifiedBy>Microsoft Office User</cp:lastModifiedBy>
  <cp:revision>2</cp:revision>
  <dcterms:modified xsi:type="dcterms:W3CDTF">2020-02-28T22:05:08Z</dcterms:modified>
</cp:coreProperties>
</file>